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7" r:id="rId3"/>
    <p:sldId id="256" r:id="rId4"/>
    <p:sldId id="258" r:id="rId5"/>
    <p:sldId id="259" r:id="rId6"/>
    <p:sldId id="260" r:id="rId7"/>
    <p:sldId id="262" r:id="rId8"/>
    <p:sldId id="263" r:id="rId9"/>
    <p:sldId id="261" r:id="rId10"/>
    <p:sldId id="264" r:id="rId11"/>
    <p:sldId id="266" r:id="rId12"/>
    <p:sldId id="267" r:id="rId13"/>
    <p:sldId id="269" r:id="rId14"/>
    <p:sldId id="271" r:id="rId15"/>
    <p:sldId id="268" r:id="rId16"/>
    <p:sldId id="265" r:id="rId17"/>
    <p:sldId id="270" r:id="rId18"/>
    <p:sldId id="273" r:id="rId19"/>
    <p:sldId id="274" r:id="rId20"/>
    <p:sldId id="289" r:id="rId21"/>
    <p:sldId id="276" r:id="rId22"/>
    <p:sldId id="275" r:id="rId23"/>
    <p:sldId id="277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285" r:id="rId32"/>
    <p:sldId id="287" r:id="rId33"/>
    <p:sldId id="290" r:id="rId34"/>
    <p:sldId id="291" r:id="rId35"/>
    <p:sldId id="293" r:id="rId36"/>
    <p:sldId id="29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DF417-2B4C-4592-A731-56361932B6D2}" type="doc">
      <dgm:prSet loTypeId="urn:microsoft.com/office/officeart/2005/8/layout/lProcess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223E04-9DBC-4E14-85EB-C108A8856403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I. LÂM NGHIỆP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0CAB253A-D2E3-4E02-9C60-955C1F6B795D}" type="parTrans" cxnId="{79DA78FC-2FEB-4813-A5BA-FF9946486684}">
      <dgm:prSet/>
      <dgm:spPr/>
      <dgm:t>
        <a:bodyPr/>
        <a:lstStyle/>
        <a:p>
          <a:endParaRPr lang="en-US"/>
        </a:p>
      </dgm:t>
    </dgm:pt>
    <dgm:pt modelId="{92BD80CD-FB34-4CB5-99C5-0DCDA892F2C6}" type="sibTrans" cxnId="{79DA78FC-2FEB-4813-A5BA-FF9946486684}">
      <dgm:prSet/>
      <dgm:spPr/>
      <dgm:t>
        <a:bodyPr/>
        <a:lstStyle/>
        <a:p>
          <a:endParaRPr lang="en-US"/>
        </a:p>
      </dgm:t>
    </dgm:pt>
    <dgm:pt modelId="{79BF4B0C-9D20-4AEC-8375-6449A300A61C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pPr algn="just"/>
          <a:r>
            <a:rPr lang="en-US" b="1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Tài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nguyên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rừng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71197DCC-C65A-4BC7-90E9-4BD0A67F77BF}" type="parTrans" cxnId="{F02CC84E-DA0B-4D40-BB08-D73DDB1CD632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4994D20A-3EC2-403F-B793-314FFBF41A43}" type="sibTrans" cxnId="{F02CC84E-DA0B-4D40-BB08-D73DDB1CD632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367862B0-08C1-481B-9E27-BF15A461A4B0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pPr algn="just"/>
          <a:r>
            <a:rPr lang="en-US" b="1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phát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triển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phân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bố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ngành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lâm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nghiệp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1204F474-0B78-4DF6-A103-B4828DB3FFD9}" type="parTrans" cxnId="{C0A23F7C-E0F9-4DC9-BF3B-252CBBDBF244}">
      <dgm:prSet/>
      <dgm:spPr/>
      <dgm:t>
        <a:bodyPr/>
        <a:lstStyle/>
        <a:p>
          <a:endParaRPr lang="en-US"/>
        </a:p>
      </dgm:t>
    </dgm:pt>
    <dgm:pt modelId="{727C4758-4F1F-495B-9348-74B483D37B72}" type="sibTrans" cxnId="{C0A23F7C-E0F9-4DC9-BF3B-252CBBDBF244}">
      <dgm:prSet/>
      <dgm:spPr/>
      <dgm:t>
        <a:bodyPr/>
        <a:lstStyle/>
        <a:p>
          <a:endParaRPr lang="en-US"/>
        </a:p>
      </dgm:t>
    </dgm:pt>
    <dgm:pt modelId="{7A1CE594-8E87-4CF0-A5C8-F8E8F9933512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II. THỦY SẢN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895A01EF-A2DB-416C-BFD6-F56790B27BC6}" type="parTrans" cxnId="{120979E9-2F7C-4085-94F0-DA53DC036F1D}">
      <dgm:prSet/>
      <dgm:spPr/>
      <dgm:t>
        <a:bodyPr/>
        <a:lstStyle/>
        <a:p>
          <a:endParaRPr lang="en-US"/>
        </a:p>
      </dgm:t>
    </dgm:pt>
    <dgm:pt modelId="{18B17128-619D-4F95-ABF8-2DE71568BE1A}" type="sibTrans" cxnId="{120979E9-2F7C-4085-94F0-DA53DC036F1D}">
      <dgm:prSet/>
      <dgm:spPr/>
      <dgm:t>
        <a:bodyPr/>
        <a:lstStyle/>
        <a:p>
          <a:endParaRPr lang="en-US"/>
        </a:p>
      </dgm:t>
    </dgm:pt>
    <dgm:pt modelId="{07F73B80-F3F9-4B29-81B8-9D9C503A4AD0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pPr algn="just"/>
          <a:r>
            <a:rPr lang="en-US" b="1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Nguồn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lợi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thủy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D4101E51-0814-445A-BD7F-3E2A5FF1BAB5}" type="parTrans" cxnId="{4221931C-3A74-4D21-9AB9-6EC2840E1A7A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37AC98B5-103D-4D7F-9B2A-020529059CB7}" type="sibTrans" cxnId="{4221931C-3A74-4D21-9AB9-6EC2840E1A7A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6802AF8F-E1A6-4CF8-A02E-17847DBC6134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pPr algn="just"/>
          <a:r>
            <a:rPr lang="en-US" b="1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phát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triển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phân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bố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ngành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lâm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nghiệp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A86864DE-F6B2-4A2F-8DFB-26D5EB4E41A3}" type="parTrans" cxnId="{6D4BF0D1-117B-43CE-B8FB-F79C92B2CD59}">
      <dgm:prSet/>
      <dgm:spPr/>
      <dgm:t>
        <a:bodyPr/>
        <a:lstStyle/>
        <a:p>
          <a:endParaRPr lang="en-US"/>
        </a:p>
      </dgm:t>
    </dgm:pt>
    <dgm:pt modelId="{64A060BD-CD42-4E9B-A2E8-EF4723948876}" type="sibTrans" cxnId="{6D4BF0D1-117B-43CE-B8FB-F79C92B2CD59}">
      <dgm:prSet/>
      <dgm:spPr/>
      <dgm:t>
        <a:bodyPr/>
        <a:lstStyle/>
        <a:p>
          <a:endParaRPr lang="en-US"/>
        </a:p>
      </dgm:t>
    </dgm:pt>
    <dgm:pt modelId="{CEA03DFB-D52F-449D-9998-7BE2478F921E}" type="pres">
      <dgm:prSet presAssocID="{AE1DF417-2B4C-4592-A731-56361932B6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3B64D3-B931-484E-A704-02DB2EF338E2}" type="pres">
      <dgm:prSet presAssocID="{84223E04-9DBC-4E14-85EB-C108A8856403}" presName="vertFlow" presStyleCnt="0"/>
      <dgm:spPr/>
    </dgm:pt>
    <dgm:pt modelId="{C5B815F3-5BB0-411C-9DB1-4706359594EC}" type="pres">
      <dgm:prSet presAssocID="{84223E04-9DBC-4E14-85EB-C108A8856403}" presName="header" presStyleLbl="node1" presStyleIdx="0" presStyleCnt="2"/>
      <dgm:spPr/>
      <dgm:t>
        <a:bodyPr/>
        <a:lstStyle/>
        <a:p>
          <a:endParaRPr lang="en-US"/>
        </a:p>
      </dgm:t>
    </dgm:pt>
    <dgm:pt modelId="{3FF9FF4D-6DE4-4C31-8513-5137615F169C}" type="pres">
      <dgm:prSet presAssocID="{71197DCC-C65A-4BC7-90E9-4BD0A67F77BF}" presName="parTrans" presStyleLbl="sibTrans2D1" presStyleIdx="0" presStyleCnt="4"/>
      <dgm:spPr/>
      <dgm:t>
        <a:bodyPr/>
        <a:lstStyle/>
        <a:p>
          <a:endParaRPr lang="en-US"/>
        </a:p>
      </dgm:t>
    </dgm:pt>
    <dgm:pt modelId="{62D8E120-8B72-44FB-B76E-E38438773C17}" type="pres">
      <dgm:prSet presAssocID="{79BF4B0C-9D20-4AEC-8375-6449A300A61C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EF3FA-4017-4CF7-AF8A-BDFDC66A68F4}" type="pres">
      <dgm:prSet presAssocID="{4994D20A-3EC2-403F-B793-314FFBF41A4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561212F-229E-4DAB-B30C-7BB2EC1E2EE6}" type="pres">
      <dgm:prSet presAssocID="{367862B0-08C1-481B-9E27-BF15A461A4B0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B5035-180A-4D02-8707-C424CC200157}" type="pres">
      <dgm:prSet presAssocID="{84223E04-9DBC-4E14-85EB-C108A8856403}" presName="hSp" presStyleCnt="0"/>
      <dgm:spPr/>
    </dgm:pt>
    <dgm:pt modelId="{5D3E3E83-A54E-4E17-83E2-4D6546541C6A}" type="pres">
      <dgm:prSet presAssocID="{7A1CE594-8E87-4CF0-A5C8-F8E8F9933512}" presName="vertFlow" presStyleCnt="0"/>
      <dgm:spPr/>
    </dgm:pt>
    <dgm:pt modelId="{0E7D85C0-A223-4CEC-8577-629D610259EE}" type="pres">
      <dgm:prSet presAssocID="{7A1CE594-8E87-4CF0-A5C8-F8E8F9933512}" presName="header" presStyleLbl="node1" presStyleIdx="1" presStyleCnt="2"/>
      <dgm:spPr/>
      <dgm:t>
        <a:bodyPr/>
        <a:lstStyle/>
        <a:p>
          <a:endParaRPr lang="en-US"/>
        </a:p>
      </dgm:t>
    </dgm:pt>
    <dgm:pt modelId="{09D5B240-9B0F-4208-A309-424E77F792AB}" type="pres">
      <dgm:prSet presAssocID="{D4101E51-0814-445A-BD7F-3E2A5FF1BAB5}" presName="parTrans" presStyleLbl="sibTrans2D1" presStyleIdx="2" presStyleCnt="4"/>
      <dgm:spPr/>
      <dgm:t>
        <a:bodyPr/>
        <a:lstStyle/>
        <a:p>
          <a:endParaRPr lang="en-US"/>
        </a:p>
      </dgm:t>
    </dgm:pt>
    <dgm:pt modelId="{CA52CFAC-8F73-43EB-A3E0-6640D4DE2096}" type="pres">
      <dgm:prSet presAssocID="{07F73B80-F3F9-4B29-81B8-9D9C503A4AD0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BDCD-73B6-497D-9AC7-325B82DBE853}" type="pres">
      <dgm:prSet presAssocID="{37AC98B5-103D-4D7F-9B2A-020529059CB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EB22612-687B-4419-80FF-ACF8E892F93F}" type="pres">
      <dgm:prSet presAssocID="{6802AF8F-E1A6-4CF8-A02E-17847DBC6134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0979E9-2F7C-4085-94F0-DA53DC036F1D}" srcId="{AE1DF417-2B4C-4592-A731-56361932B6D2}" destId="{7A1CE594-8E87-4CF0-A5C8-F8E8F9933512}" srcOrd="1" destOrd="0" parTransId="{895A01EF-A2DB-416C-BFD6-F56790B27BC6}" sibTransId="{18B17128-619D-4F95-ABF8-2DE71568BE1A}"/>
    <dgm:cxn modelId="{2325B4ED-D6AE-4376-B171-0E19F49D19AD}" type="presOf" srcId="{367862B0-08C1-481B-9E27-BF15A461A4B0}" destId="{B561212F-229E-4DAB-B30C-7BB2EC1E2EE6}" srcOrd="0" destOrd="0" presId="urn:microsoft.com/office/officeart/2005/8/layout/lProcess1"/>
    <dgm:cxn modelId="{740AE614-55FC-45FC-BD34-0E635CEF0036}" type="presOf" srcId="{7A1CE594-8E87-4CF0-A5C8-F8E8F9933512}" destId="{0E7D85C0-A223-4CEC-8577-629D610259EE}" srcOrd="0" destOrd="0" presId="urn:microsoft.com/office/officeart/2005/8/layout/lProcess1"/>
    <dgm:cxn modelId="{4221931C-3A74-4D21-9AB9-6EC2840E1A7A}" srcId="{7A1CE594-8E87-4CF0-A5C8-F8E8F9933512}" destId="{07F73B80-F3F9-4B29-81B8-9D9C503A4AD0}" srcOrd="0" destOrd="0" parTransId="{D4101E51-0814-445A-BD7F-3E2A5FF1BAB5}" sibTransId="{37AC98B5-103D-4D7F-9B2A-020529059CB7}"/>
    <dgm:cxn modelId="{79DA78FC-2FEB-4813-A5BA-FF9946486684}" srcId="{AE1DF417-2B4C-4592-A731-56361932B6D2}" destId="{84223E04-9DBC-4E14-85EB-C108A8856403}" srcOrd="0" destOrd="0" parTransId="{0CAB253A-D2E3-4E02-9C60-955C1F6B795D}" sibTransId="{92BD80CD-FB34-4CB5-99C5-0DCDA892F2C6}"/>
    <dgm:cxn modelId="{B443472A-E212-4EB8-923A-E5AD01CA897F}" type="presOf" srcId="{71197DCC-C65A-4BC7-90E9-4BD0A67F77BF}" destId="{3FF9FF4D-6DE4-4C31-8513-5137615F169C}" srcOrd="0" destOrd="0" presId="urn:microsoft.com/office/officeart/2005/8/layout/lProcess1"/>
    <dgm:cxn modelId="{2FCCB7D8-1CB7-4200-A1F4-E1ACCC46EF82}" type="presOf" srcId="{37AC98B5-103D-4D7F-9B2A-020529059CB7}" destId="{6C87BDCD-73B6-497D-9AC7-325B82DBE853}" srcOrd="0" destOrd="0" presId="urn:microsoft.com/office/officeart/2005/8/layout/lProcess1"/>
    <dgm:cxn modelId="{C0A23F7C-E0F9-4DC9-BF3B-252CBBDBF244}" srcId="{84223E04-9DBC-4E14-85EB-C108A8856403}" destId="{367862B0-08C1-481B-9E27-BF15A461A4B0}" srcOrd="1" destOrd="0" parTransId="{1204F474-0B78-4DF6-A103-B4828DB3FFD9}" sibTransId="{727C4758-4F1F-495B-9348-74B483D37B72}"/>
    <dgm:cxn modelId="{F829327C-566C-4E9C-A9B1-39405ABFFBE2}" type="presOf" srcId="{AE1DF417-2B4C-4592-A731-56361932B6D2}" destId="{CEA03DFB-D52F-449D-9998-7BE2478F921E}" srcOrd="0" destOrd="0" presId="urn:microsoft.com/office/officeart/2005/8/layout/lProcess1"/>
    <dgm:cxn modelId="{BAD7A1BD-B66A-4DE4-8FF9-4407B3B6B2D9}" type="presOf" srcId="{6802AF8F-E1A6-4CF8-A02E-17847DBC6134}" destId="{3EB22612-687B-4419-80FF-ACF8E892F93F}" srcOrd="0" destOrd="0" presId="urn:microsoft.com/office/officeart/2005/8/layout/lProcess1"/>
    <dgm:cxn modelId="{6D4BF0D1-117B-43CE-B8FB-F79C92B2CD59}" srcId="{7A1CE594-8E87-4CF0-A5C8-F8E8F9933512}" destId="{6802AF8F-E1A6-4CF8-A02E-17847DBC6134}" srcOrd="1" destOrd="0" parTransId="{A86864DE-F6B2-4A2F-8DFB-26D5EB4E41A3}" sibTransId="{64A060BD-CD42-4E9B-A2E8-EF4723948876}"/>
    <dgm:cxn modelId="{D1E09FD4-EBBE-4624-83DD-CB541BA9C0BF}" type="presOf" srcId="{07F73B80-F3F9-4B29-81B8-9D9C503A4AD0}" destId="{CA52CFAC-8F73-43EB-A3E0-6640D4DE2096}" srcOrd="0" destOrd="0" presId="urn:microsoft.com/office/officeart/2005/8/layout/lProcess1"/>
    <dgm:cxn modelId="{F02CC84E-DA0B-4D40-BB08-D73DDB1CD632}" srcId="{84223E04-9DBC-4E14-85EB-C108A8856403}" destId="{79BF4B0C-9D20-4AEC-8375-6449A300A61C}" srcOrd="0" destOrd="0" parTransId="{71197DCC-C65A-4BC7-90E9-4BD0A67F77BF}" sibTransId="{4994D20A-3EC2-403F-B793-314FFBF41A43}"/>
    <dgm:cxn modelId="{0EA35311-9737-4619-981E-F7783DD70C42}" type="presOf" srcId="{4994D20A-3EC2-403F-B793-314FFBF41A43}" destId="{D03EF3FA-4017-4CF7-AF8A-BDFDC66A68F4}" srcOrd="0" destOrd="0" presId="urn:microsoft.com/office/officeart/2005/8/layout/lProcess1"/>
    <dgm:cxn modelId="{C6D63962-5FEA-4D3A-95C8-5DC66269D4DE}" type="presOf" srcId="{D4101E51-0814-445A-BD7F-3E2A5FF1BAB5}" destId="{09D5B240-9B0F-4208-A309-424E77F792AB}" srcOrd="0" destOrd="0" presId="urn:microsoft.com/office/officeart/2005/8/layout/lProcess1"/>
    <dgm:cxn modelId="{B4BCA7FA-8F21-4397-81F9-919B20257DD3}" type="presOf" srcId="{79BF4B0C-9D20-4AEC-8375-6449A300A61C}" destId="{62D8E120-8B72-44FB-B76E-E38438773C17}" srcOrd="0" destOrd="0" presId="urn:microsoft.com/office/officeart/2005/8/layout/lProcess1"/>
    <dgm:cxn modelId="{3CD88701-BEF0-481D-9C5C-5A5607E68599}" type="presOf" srcId="{84223E04-9DBC-4E14-85EB-C108A8856403}" destId="{C5B815F3-5BB0-411C-9DB1-4706359594EC}" srcOrd="0" destOrd="0" presId="urn:microsoft.com/office/officeart/2005/8/layout/lProcess1"/>
    <dgm:cxn modelId="{84FEAAC4-D3BF-4DB3-9504-545ED4AA1372}" type="presParOf" srcId="{CEA03DFB-D52F-449D-9998-7BE2478F921E}" destId="{193B64D3-B931-484E-A704-02DB2EF338E2}" srcOrd="0" destOrd="0" presId="urn:microsoft.com/office/officeart/2005/8/layout/lProcess1"/>
    <dgm:cxn modelId="{715BB6A2-82A2-4ECB-A6C7-E04D89BD165F}" type="presParOf" srcId="{193B64D3-B931-484E-A704-02DB2EF338E2}" destId="{C5B815F3-5BB0-411C-9DB1-4706359594EC}" srcOrd="0" destOrd="0" presId="urn:microsoft.com/office/officeart/2005/8/layout/lProcess1"/>
    <dgm:cxn modelId="{8B490427-2798-4993-A448-759E5BEEC59B}" type="presParOf" srcId="{193B64D3-B931-484E-A704-02DB2EF338E2}" destId="{3FF9FF4D-6DE4-4C31-8513-5137615F169C}" srcOrd="1" destOrd="0" presId="urn:microsoft.com/office/officeart/2005/8/layout/lProcess1"/>
    <dgm:cxn modelId="{CC7350C1-65BE-4EF9-AE70-4065A6187024}" type="presParOf" srcId="{193B64D3-B931-484E-A704-02DB2EF338E2}" destId="{62D8E120-8B72-44FB-B76E-E38438773C17}" srcOrd="2" destOrd="0" presId="urn:microsoft.com/office/officeart/2005/8/layout/lProcess1"/>
    <dgm:cxn modelId="{4C7132CC-189D-4640-8365-B0B60A2D4FE9}" type="presParOf" srcId="{193B64D3-B931-484E-A704-02DB2EF338E2}" destId="{D03EF3FA-4017-4CF7-AF8A-BDFDC66A68F4}" srcOrd="3" destOrd="0" presId="urn:microsoft.com/office/officeart/2005/8/layout/lProcess1"/>
    <dgm:cxn modelId="{1D052B26-3277-4FC9-B7C5-A670BBF3EA06}" type="presParOf" srcId="{193B64D3-B931-484E-A704-02DB2EF338E2}" destId="{B561212F-229E-4DAB-B30C-7BB2EC1E2EE6}" srcOrd="4" destOrd="0" presId="urn:microsoft.com/office/officeart/2005/8/layout/lProcess1"/>
    <dgm:cxn modelId="{B4B5D0D9-1B5C-477A-B131-BED570D9ED2B}" type="presParOf" srcId="{CEA03DFB-D52F-449D-9998-7BE2478F921E}" destId="{092B5035-180A-4D02-8707-C424CC200157}" srcOrd="1" destOrd="0" presId="urn:microsoft.com/office/officeart/2005/8/layout/lProcess1"/>
    <dgm:cxn modelId="{6A3D11DA-E0CB-4DDF-9A53-26A4F73606C4}" type="presParOf" srcId="{CEA03DFB-D52F-449D-9998-7BE2478F921E}" destId="{5D3E3E83-A54E-4E17-83E2-4D6546541C6A}" srcOrd="2" destOrd="0" presId="urn:microsoft.com/office/officeart/2005/8/layout/lProcess1"/>
    <dgm:cxn modelId="{7D62BCBC-5AE9-4BAA-93C3-23F88953B04C}" type="presParOf" srcId="{5D3E3E83-A54E-4E17-83E2-4D6546541C6A}" destId="{0E7D85C0-A223-4CEC-8577-629D610259EE}" srcOrd="0" destOrd="0" presId="urn:microsoft.com/office/officeart/2005/8/layout/lProcess1"/>
    <dgm:cxn modelId="{39C862E3-D232-48D7-8C29-D2AD8F7BEAAA}" type="presParOf" srcId="{5D3E3E83-A54E-4E17-83E2-4D6546541C6A}" destId="{09D5B240-9B0F-4208-A309-424E77F792AB}" srcOrd="1" destOrd="0" presId="urn:microsoft.com/office/officeart/2005/8/layout/lProcess1"/>
    <dgm:cxn modelId="{76C23F52-CEF3-494E-A74D-6D5A8FF0238B}" type="presParOf" srcId="{5D3E3E83-A54E-4E17-83E2-4D6546541C6A}" destId="{CA52CFAC-8F73-43EB-A3E0-6640D4DE2096}" srcOrd="2" destOrd="0" presId="urn:microsoft.com/office/officeart/2005/8/layout/lProcess1"/>
    <dgm:cxn modelId="{4983646E-C29C-496A-9107-EA8B5EEF1FD0}" type="presParOf" srcId="{5D3E3E83-A54E-4E17-83E2-4D6546541C6A}" destId="{6C87BDCD-73B6-497D-9AC7-325B82DBE853}" srcOrd="3" destOrd="0" presId="urn:microsoft.com/office/officeart/2005/8/layout/lProcess1"/>
    <dgm:cxn modelId="{BED72F4A-7065-4B2E-9CB4-3E116D9E7F85}" type="presParOf" srcId="{5D3E3E83-A54E-4E17-83E2-4D6546541C6A}" destId="{3EB22612-687B-4419-80FF-ACF8E892F93F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815F3-5BB0-411C-9DB1-4706359594EC}">
      <dsp:nvSpPr>
        <dsp:cNvPr id="0" name=""/>
        <dsp:cNvSpPr/>
      </dsp:nvSpPr>
      <dsp:spPr>
        <a:xfrm>
          <a:off x="3175" y="123031"/>
          <a:ext cx="4127499" cy="103187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smtClean="0">
              <a:latin typeface="Times New Roman" pitchFamily="18" charset="0"/>
              <a:cs typeface="Times New Roman" pitchFamily="18" charset="0"/>
            </a:rPr>
            <a:t>I. LÂM NGHIỆP</a:t>
          </a:r>
          <a:endParaRPr lang="en-US" sz="4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398" y="153254"/>
        <a:ext cx="4067053" cy="971428"/>
      </dsp:txXfrm>
    </dsp:sp>
    <dsp:sp modelId="{3FF9FF4D-6DE4-4C31-8513-5137615F169C}">
      <dsp:nvSpPr>
        <dsp:cNvPr id="0" name=""/>
        <dsp:cNvSpPr/>
      </dsp:nvSpPr>
      <dsp:spPr>
        <a:xfrm rot="5400000">
          <a:off x="1976635" y="1245195"/>
          <a:ext cx="180578" cy="180578"/>
        </a:xfrm>
        <a:prstGeom prst="rightArrow">
          <a:avLst>
            <a:gd name="adj1" fmla="val 66700"/>
            <a:gd name="adj2" fmla="val 5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8E120-8B72-44FB-B76E-E38438773C17}">
      <dsp:nvSpPr>
        <dsp:cNvPr id="0" name=""/>
        <dsp:cNvSpPr/>
      </dsp:nvSpPr>
      <dsp:spPr>
        <a:xfrm>
          <a:off x="3175" y="1516062"/>
          <a:ext cx="4127499" cy="1031874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Tài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nguyên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rừng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398" y="1546285"/>
        <a:ext cx="4067053" cy="971428"/>
      </dsp:txXfrm>
    </dsp:sp>
    <dsp:sp modelId="{D03EF3FA-4017-4CF7-AF8A-BDFDC66A68F4}">
      <dsp:nvSpPr>
        <dsp:cNvPr id="0" name=""/>
        <dsp:cNvSpPr/>
      </dsp:nvSpPr>
      <dsp:spPr>
        <a:xfrm rot="5400000">
          <a:off x="1976635" y="2638226"/>
          <a:ext cx="180578" cy="180578"/>
        </a:xfrm>
        <a:prstGeom prst="rightArrow">
          <a:avLst>
            <a:gd name="adj1" fmla="val 66700"/>
            <a:gd name="adj2" fmla="val 5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1212F-229E-4DAB-B30C-7BB2EC1E2EE6}">
      <dsp:nvSpPr>
        <dsp:cNvPr id="0" name=""/>
        <dsp:cNvSpPr/>
      </dsp:nvSpPr>
      <dsp:spPr>
        <a:xfrm>
          <a:off x="3175" y="2909093"/>
          <a:ext cx="4127499" cy="1031874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triển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bố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ngành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lâm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nghiệp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398" y="2939316"/>
        <a:ext cx="4067053" cy="971428"/>
      </dsp:txXfrm>
    </dsp:sp>
    <dsp:sp modelId="{0E7D85C0-A223-4CEC-8577-629D610259EE}">
      <dsp:nvSpPr>
        <dsp:cNvPr id="0" name=""/>
        <dsp:cNvSpPr/>
      </dsp:nvSpPr>
      <dsp:spPr>
        <a:xfrm>
          <a:off x="4708525" y="123031"/>
          <a:ext cx="4127499" cy="103187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smtClean="0">
              <a:latin typeface="Times New Roman" pitchFamily="18" charset="0"/>
              <a:cs typeface="Times New Roman" pitchFamily="18" charset="0"/>
            </a:rPr>
            <a:t>II. THỦY SẢN</a:t>
          </a:r>
          <a:endParaRPr lang="en-US" sz="4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38748" y="153254"/>
        <a:ext cx="4067053" cy="971428"/>
      </dsp:txXfrm>
    </dsp:sp>
    <dsp:sp modelId="{09D5B240-9B0F-4208-A309-424E77F792AB}">
      <dsp:nvSpPr>
        <dsp:cNvPr id="0" name=""/>
        <dsp:cNvSpPr/>
      </dsp:nvSpPr>
      <dsp:spPr>
        <a:xfrm rot="5400000">
          <a:off x="6681985" y="1245195"/>
          <a:ext cx="180578" cy="180578"/>
        </a:xfrm>
        <a:prstGeom prst="rightArrow">
          <a:avLst>
            <a:gd name="adj1" fmla="val 66700"/>
            <a:gd name="adj2" fmla="val 5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2CFAC-8F73-43EB-A3E0-6640D4DE2096}">
      <dsp:nvSpPr>
        <dsp:cNvPr id="0" name=""/>
        <dsp:cNvSpPr/>
      </dsp:nvSpPr>
      <dsp:spPr>
        <a:xfrm>
          <a:off x="4708525" y="1516062"/>
          <a:ext cx="4127499" cy="1031874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Nguồn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lợi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38748" y="1546285"/>
        <a:ext cx="4067053" cy="971428"/>
      </dsp:txXfrm>
    </dsp:sp>
    <dsp:sp modelId="{6C87BDCD-73B6-497D-9AC7-325B82DBE853}">
      <dsp:nvSpPr>
        <dsp:cNvPr id="0" name=""/>
        <dsp:cNvSpPr/>
      </dsp:nvSpPr>
      <dsp:spPr>
        <a:xfrm rot="5400000">
          <a:off x="6681985" y="2638226"/>
          <a:ext cx="180578" cy="180578"/>
        </a:xfrm>
        <a:prstGeom prst="rightArrow">
          <a:avLst>
            <a:gd name="adj1" fmla="val 66700"/>
            <a:gd name="adj2" fmla="val 5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22612-687B-4419-80FF-ACF8E892F93F}">
      <dsp:nvSpPr>
        <dsp:cNvPr id="0" name=""/>
        <dsp:cNvSpPr/>
      </dsp:nvSpPr>
      <dsp:spPr>
        <a:xfrm>
          <a:off x="4708525" y="2909093"/>
          <a:ext cx="4127499" cy="1031874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triển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bố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ngành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lâm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latin typeface="Times New Roman" pitchFamily="18" charset="0"/>
              <a:cs typeface="Times New Roman" pitchFamily="18" charset="0"/>
            </a:rPr>
            <a:t>nghiệp</a:t>
          </a:r>
          <a:r>
            <a:rPr lang="en-US" sz="30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38748" y="2939316"/>
        <a:ext cx="4067053" cy="971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9B72C-B76A-4340-842D-660AAC14F1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99EEA-93E0-4CF0-BCEC-CD14D3D4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0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9EEA-93E0-4CF0-BCEC-CD14D3D423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9EEA-93E0-4CF0-BCEC-CD14D3D423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3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9EEA-93E0-4CF0-BCEC-CD14D3D423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3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0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9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9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11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4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6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9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3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3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3193E6-A5CB-453C-9EDD-50A86CC7B0F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20D6B81-DEE5-4D25-AB03-3C07FB7C61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gi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0" y="0"/>
          <a:ext cx="3971925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971925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0" y="0"/>
          <a:ext cx="3971925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Clip" r:id="rId5" imgW="1278331" imgH="1273759" progId="MS_ClipArt_Gallery.2">
                  <p:embed/>
                </p:oleObj>
              </mc:Choice>
              <mc:Fallback>
                <p:oleObj name="Clip" r:id="rId5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971925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05400"/>
            <a:ext cx="1371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102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334000"/>
            <a:ext cx="1206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9817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4102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816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8768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6388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9817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05500"/>
            <a:ext cx="1206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9817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905500"/>
            <a:ext cx="1206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817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817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905500"/>
            <a:ext cx="1206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817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150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638800"/>
            <a:ext cx="1206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388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102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10200"/>
            <a:ext cx="1206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6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4" name="WordArt 29"/>
          <p:cNvSpPr>
            <a:spLocks noChangeArrowheads="1" noChangeShapeType="1" noTextEdit="1"/>
          </p:cNvSpPr>
          <p:nvPr/>
        </p:nvSpPr>
        <p:spPr bwMode="auto">
          <a:xfrm>
            <a:off x="1397000" y="3961039"/>
            <a:ext cx="7086600" cy="918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kern="10">
                <a:ln w="12700">
                  <a:solidFill>
                    <a:srgbClr val="333300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kern="10" smtClean="0">
                <a:ln w="12700">
                  <a:solidFill>
                    <a:srgbClr val="333300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in chào các em học sinh</a:t>
            </a:r>
            <a:endParaRPr lang="en-US" sz="1800" kern="10" dirty="0">
              <a:ln w="12700">
                <a:solidFill>
                  <a:srgbClr val="333300"/>
                </a:solidFill>
                <a:round/>
                <a:headEnd/>
                <a:tailEnd/>
              </a:ln>
              <a:solidFill>
                <a:srgbClr val="FF66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00" name="Picture 30" descr="Earth-1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4438"/>
            <a:ext cx="25908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95651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55321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812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2667000"/>
            <a:ext cx="69342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lâm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92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4097399" cy="632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8963" y="6477000"/>
            <a:ext cx="411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H</a:t>
            </a:r>
            <a:r>
              <a:rPr lang="en-US" b="1" dirty="0" err="1" smtClean="0">
                <a:solidFill>
                  <a:srgbClr val="002060"/>
                </a:solidFill>
              </a:rPr>
              <a:t>ình</a:t>
            </a:r>
            <a:r>
              <a:rPr lang="en-US" b="1" dirty="0" smtClean="0">
                <a:solidFill>
                  <a:srgbClr val="002060"/>
                </a:solidFill>
              </a:rPr>
              <a:t> 9.2 :</a:t>
            </a:r>
            <a:r>
              <a:rPr lang="en-US" b="1" dirty="0" err="1" smtClean="0">
                <a:solidFill>
                  <a:srgbClr val="002060"/>
                </a:solidFill>
              </a:rPr>
              <a:t>Lược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đồ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lâm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nghiệp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và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thủy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sản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152400" y="1155122"/>
            <a:ext cx="4495800" cy="4319155"/>
          </a:xfrm>
          <a:prstGeom prst="wedgeRoundRectCallout">
            <a:avLst>
              <a:gd name="adj1" fmla="val 79034"/>
              <a:gd name="adj2" fmla="val -47458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9.2: Lược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 SGK/ 35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hãy:</a:t>
            </a:r>
          </a:p>
          <a:p>
            <a:pPr algn="just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Kể tên các tỉnh có diện tích rừng trên 60%, dưới 10% diện tích tòa tỉnh 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Nhận xét sự phân bố tài nguyên rừng nước ta?</a:t>
            </a:r>
          </a:p>
        </p:txBody>
      </p:sp>
    </p:spTree>
    <p:extLst>
      <p:ext uri="{BB962C8B-B14F-4D97-AF65-F5344CB8AC3E}">
        <p14:creationId xmlns:p14="http://schemas.microsoft.com/office/powerpoint/2010/main" val="62448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0110"/>
            <a:ext cx="4800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961" y="3352800"/>
            <a:ext cx="444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9" y="3733800"/>
            <a:ext cx="473492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6400800"/>
            <a:ext cx="440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411480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81599" y="4382869"/>
            <a:ext cx="396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02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34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152400"/>
            <a:ext cx="6096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6200" y="914400"/>
            <a:ext cx="5029200" cy="2062103"/>
          </a:xfrm>
          <a:prstGeom prst="rect">
            <a:avLst/>
          </a:prstGeom>
          <a:solidFill>
            <a:srgbClr val="F7FEA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vườn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Cúc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Ba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Ba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ta ?</a:t>
            </a:r>
          </a:p>
        </p:txBody>
      </p:sp>
      <p:sp>
        <p:nvSpPr>
          <p:cNvPr id="89094" name="Freeform 6"/>
          <p:cNvSpPr>
            <a:spLocks/>
          </p:cNvSpPr>
          <p:nvPr/>
        </p:nvSpPr>
        <p:spPr bwMode="auto">
          <a:xfrm>
            <a:off x="6727825" y="790575"/>
            <a:ext cx="214313" cy="114300"/>
          </a:xfrm>
          <a:custGeom>
            <a:avLst/>
            <a:gdLst>
              <a:gd name="T0" fmla="*/ 64 w 135"/>
              <a:gd name="T1" fmla="*/ 36 h 72"/>
              <a:gd name="T2" fmla="*/ 88 w 135"/>
              <a:gd name="T3" fmla="*/ 30 h 72"/>
              <a:gd name="T4" fmla="*/ 34 w 135"/>
              <a:gd name="T5" fmla="*/ 0 h 72"/>
              <a:gd name="T6" fmla="*/ 4 w 135"/>
              <a:gd name="T7" fmla="*/ 24 h 72"/>
              <a:gd name="T8" fmla="*/ 40 w 135"/>
              <a:gd name="T9" fmla="*/ 60 h 72"/>
              <a:gd name="T10" fmla="*/ 76 w 135"/>
              <a:gd name="T11" fmla="*/ 72 h 72"/>
              <a:gd name="T12" fmla="*/ 106 w 135"/>
              <a:gd name="T13" fmla="*/ 66 h 72"/>
              <a:gd name="T14" fmla="*/ 82 w 135"/>
              <a:gd name="T15" fmla="*/ 12 h 72"/>
              <a:gd name="T16" fmla="*/ 64 w 135"/>
              <a:gd name="T17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72">
                <a:moveTo>
                  <a:pt x="64" y="36"/>
                </a:moveTo>
                <a:cubicBezTo>
                  <a:pt x="72" y="34"/>
                  <a:pt x="83" y="37"/>
                  <a:pt x="88" y="30"/>
                </a:cubicBezTo>
                <a:cubicBezTo>
                  <a:pt x="104" y="9"/>
                  <a:pt x="46" y="4"/>
                  <a:pt x="34" y="0"/>
                </a:cubicBezTo>
                <a:cubicBezTo>
                  <a:pt x="20" y="3"/>
                  <a:pt x="0" y="1"/>
                  <a:pt x="4" y="24"/>
                </a:cubicBezTo>
                <a:cubicBezTo>
                  <a:pt x="6" y="37"/>
                  <a:pt x="31" y="56"/>
                  <a:pt x="40" y="60"/>
                </a:cubicBezTo>
                <a:cubicBezTo>
                  <a:pt x="51" y="66"/>
                  <a:pt x="76" y="72"/>
                  <a:pt x="76" y="72"/>
                </a:cubicBezTo>
                <a:cubicBezTo>
                  <a:pt x="86" y="70"/>
                  <a:pt x="97" y="71"/>
                  <a:pt x="106" y="66"/>
                </a:cubicBezTo>
                <a:cubicBezTo>
                  <a:pt x="135" y="49"/>
                  <a:pt x="104" y="17"/>
                  <a:pt x="82" y="12"/>
                </a:cubicBezTo>
                <a:cubicBezTo>
                  <a:pt x="72" y="10"/>
                  <a:pt x="70" y="28"/>
                  <a:pt x="64" y="36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5" name="Freeform 7"/>
          <p:cNvSpPr>
            <a:spLocks/>
          </p:cNvSpPr>
          <p:nvPr/>
        </p:nvSpPr>
        <p:spPr bwMode="auto">
          <a:xfrm>
            <a:off x="6726238" y="1647825"/>
            <a:ext cx="157162" cy="106363"/>
          </a:xfrm>
          <a:custGeom>
            <a:avLst/>
            <a:gdLst>
              <a:gd name="T0" fmla="*/ 41 w 99"/>
              <a:gd name="T1" fmla="*/ 6 h 67"/>
              <a:gd name="T2" fmla="*/ 5 w 99"/>
              <a:gd name="T3" fmla="*/ 12 h 67"/>
              <a:gd name="T4" fmla="*/ 11 w 99"/>
              <a:gd name="T5" fmla="*/ 30 h 67"/>
              <a:gd name="T6" fmla="*/ 65 w 99"/>
              <a:gd name="T7" fmla="*/ 66 h 67"/>
              <a:gd name="T8" fmla="*/ 95 w 99"/>
              <a:gd name="T9" fmla="*/ 60 h 67"/>
              <a:gd name="T10" fmla="*/ 89 w 99"/>
              <a:gd name="T11" fmla="*/ 42 h 67"/>
              <a:gd name="T12" fmla="*/ 77 w 99"/>
              <a:gd name="T13" fmla="*/ 24 h 67"/>
              <a:gd name="T14" fmla="*/ 41 w 99"/>
              <a:gd name="T15" fmla="*/ 6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9" h="67">
                <a:moveTo>
                  <a:pt x="41" y="6"/>
                </a:moveTo>
                <a:cubicBezTo>
                  <a:pt x="29" y="8"/>
                  <a:pt x="14" y="4"/>
                  <a:pt x="5" y="12"/>
                </a:cubicBezTo>
                <a:cubicBezTo>
                  <a:pt x="0" y="16"/>
                  <a:pt x="8" y="24"/>
                  <a:pt x="11" y="30"/>
                </a:cubicBezTo>
                <a:cubicBezTo>
                  <a:pt x="23" y="55"/>
                  <a:pt x="40" y="60"/>
                  <a:pt x="65" y="66"/>
                </a:cubicBezTo>
                <a:cubicBezTo>
                  <a:pt x="75" y="64"/>
                  <a:pt x="88" y="67"/>
                  <a:pt x="95" y="60"/>
                </a:cubicBezTo>
                <a:cubicBezTo>
                  <a:pt x="99" y="56"/>
                  <a:pt x="92" y="48"/>
                  <a:pt x="89" y="42"/>
                </a:cubicBezTo>
                <a:cubicBezTo>
                  <a:pt x="86" y="36"/>
                  <a:pt x="83" y="28"/>
                  <a:pt x="77" y="24"/>
                </a:cubicBezTo>
                <a:cubicBezTo>
                  <a:pt x="39" y="0"/>
                  <a:pt x="41" y="26"/>
                  <a:pt x="41" y="6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6" name="Freeform 8"/>
          <p:cNvSpPr>
            <a:spLocks/>
          </p:cNvSpPr>
          <p:nvPr/>
        </p:nvSpPr>
        <p:spPr bwMode="auto">
          <a:xfrm>
            <a:off x="7781925" y="3379788"/>
            <a:ext cx="176213" cy="107950"/>
          </a:xfrm>
          <a:custGeom>
            <a:avLst/>
            <a:gdLst>
              <a:gd name="T0" fmla="*/ 72 w 111"/>
              <a:gd name="T1" fmla="*/ 7 h 68"/>
              <a:gd name="T2" fmla="*/ 24 w 111"/>
              <a:gd name="T3" fmla="*/ 55 h 68"/>
              <a:gd name="T4" fmla="*/ 42 w 111"/>
              <a:gd name="T5" fmla="*/ 67 h 68"/>
              <a:gd name="T6" fmla="*/ 84 w 111"/>
              <a:gd name="T7" fmla="*/ 55 h 68"/>
              <a:gd name="T8" fmla="*/ 72 w 111"/>
              <a:gd name="T9" fmla="*/ 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68">
                <a:moveTo>
                  <a:pt x="72" y="7"/>
                </a:moveTo>
                <a:cubicBezTo>
                  <a:pt x="39" y="13"/>
                  <a:pt x="0" y="6"/>
                  <a:pt x="24" y="55"/>
                </a:cubicBezTo>
                <a:cubicBezTo>
                  <a:pt x="27" y="61"/>
                  <a:pt x="36" y="63"/>
                  <a:pt x="42" y="67"/>
                </a:cubicBezTo>
                <a:cubicBezTo>
                  <a:pt x="56" y="62"/>
                  <a:pt x="77" y="68"/>
                  <a:pt x="84" y="55"/>
                </a:cubicBezTo>
                <a:cubicBezTo>
                  <a:pt x="111" y="0"/>
                  <a:pt x="36" y="43"/>
                  <a:pt x="72" y="7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7" name="Freeform 9"/>
          <p:cNvSpPr>
            <a:spLocks/>
          </p:cNvSpPr>
          <p:nvPr/>
        </p:nvSpPr>
        <p:spPr bwMode="auto">
          <a:xfrm>
            <a:off x="6629400" y="1347788"/>
            <a:ext cx="82550" cy="100012"/>
          </a:xfrm>
          <a:custGeom>
            <a:avLst/>
            <a:gdLst>
              <a:gd name="T0" fmla="*/ 42 w 52"/>
              <a:gd name="T1" fmla="*/ 15 h 63"/>
              <a:gd name="T2" fmla="*/ 0 w 52"/>
              <a:gd name="T3" fmla="*/ 15 h 63"/>
              <a:gd name="T4" fmla="*/ 12 w 52"/>
              <a:gd name="T5" fmla="*/ 57 h 63"/>
              <a:gd name="T6" fmla="*/ 30 w 52"/>
              <a:gd name="T7" fmla="*/ 63 h 63"/>
              <a:gd name="T8" fmla="*/ 48 w 52"/>
              <a:gd name="T9" fmla="*/ 27 h 63"/>
              <a:gd name="T10" fmla="*/ 30 w 52"/>
              <a:gd name="T11" fmla="*/ 21 h 63"/>
              <a:gd name="T12" fmla="*/ 42 w 52"/>
              <a:gd name="T13" fmla="*/ 1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63">
                <a:moveTo>
                  <a:pt x="42" y="15"/>
                </a:moveTo>
                <a:cubicBezTo>
                  <a:pt x="33" y="12"/>
                  <a:pt x="9" y="0"/>
                  <a:pt x="0" y="15"/>
                </a:cubicBezTo>
                <a:cubicBezTo>
                  <a:pt x="0" y="15"/>
                  <a:pt x="9" y="54"/>
                  <a:pt x="12" y="57"/>
                </a:cubicBezTo>
                <a:cubicBezTo>
                  <a:pt x="16" y="61"/>
                  <a:pt x="24" y="61"/>
                  <a:pt x="30" y="63"/>
                </a:cubicBezTo>
                <a:cubicBezTo>
                  <a:pt x="32" y="60"/>
                  <a:pt x="52" y="34"/>
                  <a:pt x="48" y="27"/>
                </a:cubicBezTo>
                <a:cubicBezTo>
                  <a:pt x="45" y="21"/>
                  <a:pt x="33" y="27"/>
                  <a:pt x="30" y="21"/>
                </a:cubicBezTo>
                <a:cubicBezTo>
                  <a:pt x="28" y="17"/>
                  <a:pt x="38" y="17"/>
                  <a:pt x="42" y="15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8" name="Freeform 10"/>
          <p:cNvSpPr>
            <a:spLocks/>
          </p:cNvSpPr>
          <p:nvPr/>
        </p:nvSpPr>
        <p:spPr bwMode="auto">
          <a:xfrm>
            <a:off x="7553325" y="5343525"/>
            <a:ext cx="166688" cy="130175"/>
          </a:xfrm>
          <a:custGeom>
            <a:avLst/>
            <a:gdLst>
              <a:gd name="T0" fmla="*/ 60 w 105"/>
              <a:gd name="T1" fmla="*/ 0 h 82"/>
              <a:gd name="T2" fmla="*/ 0 w 105"/>
              <a:gd name="T3" fmla="*/ 30 h 82"/>
              <a:gd name="T4" fmla="*/ 30 w 105"/>
              <a:gd name="T5" fmla="*/ 78 h 82"/>
              <a:gd name="T6" fmla="*/ 96 w 105"/>
              <a:gd name="T7" fmla="*/ 72 h 82"/>
              <a:gd name="T8" fmla="*/ 102 w 105"/>
              <a:gd name="T9" fmla="*/ 42 h 82"/>
              <a:gd name="T10" fmla="*/ 60 w 105"/>
              <a:gd name="T11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5" h="82">
                <a:moveTo>
                  <a:pt x="60" y="0"/>
                </a:moveTo>
                <a:cubicBezTo>
                  <a:pt x="17" y="29"/>
                  <a:pt x="38" y="21"/>
                  <a:pt x="0" y="30"/>
                </a:cubicBezTo>
                <a:cubicBezTo>
                  <a:pt x="8" y="53"/>
                  <a:pt x="22" y="55"/>
                  <a:pt x="30" y="78"/>
                </a:cubicBezTo>
                <a:cubicBezTo>
                  <a:pt x="52" y="76"/>
                  <a:pt x="76" y="82"/>
                  <a:pt x="96" y="72"/>
                </a:cubicBezTo>
                <a:cubicBezTo>
                  <a:pt x="105" y="67"/>
                  <a:pt x="103" y="52"/>
                  <a:pt x="102" y="42"/>
                </a:cubicBezTo>
                <a:cubicBezTo>
                  <a:pt x="99" y="20"/>
                  <a:pt x="44" y="16"/>
                  <a:pt x="60" y="0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nimBg="1"/>
      <p:bldP spid="89094" grpId="0" animBg="1"/>
      <p:bldP spid="89094" grpId="1" animBg="1"/>
      <p:bldP spid="89095" grpId="0" animBg="1"/>
      <p:bldP spid="89095" grpId="1" animBg="1"/>
      <p:bldP spid="89096" grpId="0" animBg="1"/>
      <p:bldP spid="89096" grpId="1" animBg="1"/>
      <p:bldP spid="89097" grpId="0" animBg="1"/>
      <p:bldP spid="89097" grpId="1" animBg="1"/>
      <p:bldP spid="89098" grpId="0" animBg="1"/>
      <p:bldP spid="8909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55321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812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2667000"/>
            <a:ext cx="69342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lâm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9051" y="3352800"/>
            <a:ext cx="89534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du.</a:t>
            </a:r>
          </a:p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581" y="34636"/>
            <a:ext cx="889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762001"/>
            <a:ext cx="4211782" cy="2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3886200"/>
            <a:ext cx="4211782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34292"/>
            <a:ext cx="4191000" cy="261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199"/>
            <a:ext cx="4191000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352800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0712" y="3352800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05345"/>
            <a:ext cx="6715556" cy="446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5581" y="34636"/>
            <a:ext cx="8894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9.1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55321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812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2667000"/>
            <a:ext cx="69342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lâm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9051" y="3352800"/>
            <a:ext cx="89534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du.</a:t>
            </a:r>
          </a:p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10" y="5410200"/>
            <a:ext cx="8953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4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381" y="4043"/>
            <a:ext cx="889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" y="609600"/>
            <a:ext cx="446809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9600"/>
            <a:ext cx="410094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0" y="3851564"/>
            <a:ext cx="4475019" cy="262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8" y="3886200"/>
            <a:ext cx="4102677" cy="258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672" y="3424535"/>
            <a:ext cx="3847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0062" y="342900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xói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95" y="6400800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ngen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4126" y="6472535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295400" y="762000"/>
            <a:ext cx="6477000" cy="365760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9225"/>
            <a:ext cx="8058150" cy="5210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63000" cy="12192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1"/>
            <a:ext cx="4114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1"/>
            <a:ext cx="4156364" cy="554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60694"/>
            <a:ext cx="41148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81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91" y="54300"/>
            <a:ext cx="4299814" cy="78334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 TRA BÀI CŨ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914400"/>
            <a:ext cx="4253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77" y="54859"/>
            <a:ext cx="4636368" cy="67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255" y="3429000"/>
            <a:ext cx="4253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55321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812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2667000"/>
            <a:ext cx="69342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lâm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3353483"/>
            <a:ext cx="4203699" cy="608917"/>
            <a:chOff x="-76200" y="0"/>
            <a:chExt cx="42036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-76200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 SẢN: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5800" y="41148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Rounded Rectangle 26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56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8"/>
          <p:cNvSpPr>
            <a:spLocks noChangeArrowheads="1"/>
          </p:cNvSpPr>
          <p:nvPr/>
        </p:nvSpPr>
        <p:spPr bwMode="auto">
          <a:xfrm>
            <a:off x="71005" y="152400"/>
            <a:ext cx="4272396" cy="2590800"/>
          </a:xfrm>
          <a:prstGeom prst="wedgeRoundRectCallout">
            <a:avLst>
              <a:gd name="adj1" fmla="val 54376"/>
              <a:gd name="adj2" fmla="val 75434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57149" y="0"/>
            <a:ext cx="4286251" cy="3686175"/>
          </a:xfrm>
          <a:prstGeom prst="wedgeRoundRectCallout">
            <a:avLst>
              <a:gd name="adj1" fmla="val 53318"/>
              <a:gd name="adj2" fmla="val 6003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Hãy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Đọc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định và kể </a:t>
            </a:r>
            <a:r>
              <a:rPr lang="en-US" sz="28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ta? Xác định </a:t>
            </a:r>
            <a:r>
              <a:rPr lang="en-US" sz="28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bãi cá, bãi tôm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 4 ngư trường? 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1650"/>
          </a:xfrm>
          <a:prstGeom prst="rect">
            <a:avLst/>
          </a:prstGeom>
          <a:solidFill>
            <a:srgbClr val="16AE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848600" y="6019800"/>
            <a:ext cx="1211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Trường Sa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410200" y="6248400"/>
            <a:ext cx="95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</a:rPr>
              <a:t>Cà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</a:rPr>
              <a:t> Mau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572000" y="5716588"/>
            <a:ext cx="127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</a:rPr>
              <a:t>Kiên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</a:rPr>
              <a:t>Giang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848600" y="4876800"/>
            <a:ext cx="1358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latin typeface="Times New Roman" pitchFamily="18" charset="0"/>
              </a:rPr>
              <a:t>Ninh Thuận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467600" y="525780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latin typeface="Times New Roman" pitchFamily="18" charset="0"/>
              </a:rPr>
              <a:t>Bình Thuận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086600" y="55626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latin typeface="Times New Roman" pitchFamily="18" charset="0"/>
              </a:rPr>
              <a:t>Vũng Tàu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705600" y="14478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660066"/>
                </a:solidFill>
                <a:latin typeface="Times New Roman" pitchFamily="18" charset="0"/>
              </a:rPr>
              <a:t>Hải Phòng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010400" y="1066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660066"/>
                </a:solidFill>
                <a:latin typeface="Times New Roman" pitchFamily="18" charset="0"/>
              </a:rPr>
              <a:t>Quảng Ninh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924800" y="2971800"/>
            <a:ext cx="113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Hoàng Sa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7" y="3686175"/>
            <a:ext cx="4076013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4117" y="6477000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Ngư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trường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Cà</a:t>
            </a:r>
            <a:r>
              <a:rPr lang="en-US" b="1" i="1" dirty="0" smtClean="0">
                <a:solidFill>
                  <a:srgbClr val="C00000"/>
                </a:solidFill>
              </a:rPr>
              <a:t> Mau – </a:t>
            </a:r>
            <a:r>
              <a:rPr lang="en-US" b="1" i="1" dirty="0" err="1" smtClean="0">
                <a:solidFill>
                  <a:srgbClr val="C00000"/>
                </a:solidFill>
              </a:rPr>
              <a:t>Kiên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Giang</a:t>
            </a:r>
            <a:endParaRPr lang="en-US" b="1" i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6" y="3706957"/>
            <a:ext cx="4076013" cy="268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6477000"/>
            <a:ext cx="5233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9" y="3706956"/>
            <a:ext cx="4114876" cy="277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0630" y="6430447"/>
            <a:ext cx="37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Ngư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Quảng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Ninh</a:t>
            </a:r>
            <a:r>
              <a:rPr lang="en-US" b="1" dirty="0" smtClean="0">
                <a:solidFill>
                  <a:srgbClr val="C00000"/>
                </a:solidFill>
              </a:rPr>
              <a:t> – </a:t>
            </a:r>
            <a:r>
              <a:rPr lang="en-US" b="1" dirty="0" err="1" smtClean="0">
                <a:solidFill>
                  <a:srgbClr val="C00000"/>
                </a:solidFill>
              </a:rPr>
              <a:t>Hải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Phòng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6" y="3632704"/>
            <a:ext cx="4152215" cy="284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70501" y="6488668"/>
            <a:ext cx="348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Ngư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Hoàng</a:t>
            </a:r>
            <a:r>
              <a:rPr lang="en-US" b="1" dirty="0" smtClean="0">
                <a:solidFill>
                  <a:srgbClr val="C00000"/>
                </a:solidFill>
              </a:rPr>
              <a:t> Sa – </a:t>
            </a:r>
            <a:r>
              <a:rPr lang="en-US" b="1" dirty="0" err="1" smtClean="0">
                <a:solidFill>
                  <a:srgbClr val="C00000"/>
                </a:solidFill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</a:rPr>
              <a:t> Sa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1296083"/>
            <a:ext cx="4203699" cy="608917"/>
            <a:chOff x="-76200" y="0"/>
            <a:chExt cx="42036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-76200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 SẢN: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5800" y="20574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Rounded Rectangle 26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810" y="2819400"/>
            <a:ext cx="8953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76200"/>
            <a:ext cx="430530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26720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428999"/>
            <a:ext cx="4286250" cy="30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457200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3028890"/>
            <a:ext cx="215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Nuôi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cá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nước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ngọt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6464817"/>
            <a:ext cx="214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Nuôi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cá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nước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mặn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801" y="6457890"/>
            <a:ext cx="1895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Nuôi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cá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nước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lợ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1296083"/>
            <a:ext cx="4203699" cy="608917"/>
            <a:chOff x="-76200" y="0"/>
            <a:chExt cx="42036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-76200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 SẢN: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5800" y="20574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Rounded Rectangle 26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810" y="2819400"/>
            <a:ext cx="90781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155" y="4881503"/>
            <a:ext cx="895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1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64768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52400"/>
            <a:ext cx="45720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" y="3276600"/>
            <a:ext cx="43815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3276600"/>
            <a:ext cx="43815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H="1" flipV="1">
            <a:off x="152400" y="6410979"/>
            <a:ext cx="452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2743200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6334780"/>
            <a:ext cx="3538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1296083"/>
            <a:ext cx="4203699" cy="608917"/>
            <a:chOff x="-76200" y="0"/>
            <a:chExt cx="42036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-76200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 SẢN: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5800" y="20574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Rounded Rectangle 26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810" y="2819400"/>
            <a:ext cx="90781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155" y="4881503"/>
            <a:ext cx="895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864" y="5669270"/>
            <a:ext cx="8953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Do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0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55321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812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2667000"/>
            <a:ext cx="69342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lâm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3353483"/>
            <a:ext cx="4203699" cy="608917"/>
            <a:chOff x="-76200" y="0"/>
            <a:chExt cx="42036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-76200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 SẢN: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5800" y="41148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Rounded Rectangle 26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5800" y="4876800"/>
            <a:ext cx="7543800" cy="533400"/>
            <a:chOff x="3175" y="1516062"/>
            <a:chExt cx="22642280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3175" y="1516062"/>
              <a:ext cx="22642280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33398" y="1576506"/>
              <a:ext cx="22612057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ngàn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72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0"/>
            <a:ext cx="917170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3799582"/>
            <a:ext cx="8839200" cy="1077218"/>
          </a:xfrm>
          <a:prstGeom prst="rect">
            <a:avLst/>
          </a:prstGeom>
          <a:solidFill>
            <a:srgbClr val="DFEDB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liệu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rút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38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341" y="1143683"/>
            <a:ext cx="4203699" cy="608917"/>
            <a:chOff x="-76200" y="0"/>
            <a:chExt cx="42036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-76200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 SẢN: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3140" y="19050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Rounded Rectangle 26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3140" y="2667000"/>
            <a:ext cx="7848600" cy="533400"/>
            <a:chOff x="3175" y="1516062"/>
            <a:chExt cx="8002294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3175" y="1516062"/>
              <a:ext cx="7833825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33398" y="1576506"/>
              <a:ext cx="7972071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ngàn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2400" y="3383340"/>
            <a:ext cx="895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thủy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phát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triển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mạnh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mẽ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Tỉ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trọng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khai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thác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tỉ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trọng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nuôi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trồng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0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69609093"/>
              </p:ext>
            </p:extLst>
          </p:nvPr>
        </p:nvGraphicFramePr>
        <p:xfrm>
          <a:off x="152400" y="1727200"/>
          <a:ext cx="8839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504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58676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nay.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60218"/>
            <a:ext cx="4267199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7" y="3352800"/>
            <a:ext cx="437457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352800"/>
            <a:ext cx="4267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5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341" y="1143683"/>
            <a:ext cx="4203699" cy="608917"/>
            <a:chOff x="-76200" y="0"/>
            <a:chExt cx="42036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-76200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 SẢN: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3140" y="19050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Rounded Rectangle 26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3140" y="2667000"/>
            <a:ext cx="7848600" cy="533400"/>
            <a:chOff x="3175" y="1516062"/>
            <a:chExt cx="8002294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3175" y="1516062"/>
              <a:ext cx="7833825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33398" y="1576506"/>
              <a:ext cx="7972071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ngàn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0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2400" y="3383340"/>
            <a:ext cx="895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thủy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phát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triển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mạnh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mẽ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Tỉ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trọng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khai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thác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tỉ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trọng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nuôi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</a:rPr>
              <a:t>trồng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5029200"/>
            <a:ext cx="895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khẩu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 nay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bước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phát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triển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vượt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</a:rPr>
              <a:t>bậc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sz="3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9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64768"/>
            <a:ext cx="434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4769"/>
            <a:ext cx="4572000" cy="32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0450"/>
            <a:ext cx="44196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05212"/>
            <a:ext cx="44196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1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65" y="38808"/>
            <a:ext cx="2187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Cũng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cố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38200"/>
            <a:ext cx="42862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14387"/>
            <a:ext cx="41148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5760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695700"/>
            <a:ext cx="41148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54049" y="3276600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329559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3543" y="6480344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6489899"/>
            <a:ext cx="294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85445" y="192696"/>
            <a:ext cx="286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</a:rPr>
              <a:t>Đuổi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hình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bắt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chữ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0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57150" y="232785"/>
            <a:ext cx="4286251" cy="2586615"/>
          </a:xfrm>
          <a:prstGeom prst="wedgeRoundRectCallout">
            <a:avLst>
              <a:gd name="adj1" fmla="val 53318"/>
              <a:gd name="adj2" fmla="val 6003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1650"/>
          </a:xfrm>
          <a:prstGeom prst="rect">
            <a:avLst/>
          </a:prstGeom>
          <a:solidFill>
            <a:srgbClr val="16AE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848600" y="6019800"/>
            <a:ext cx="1211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Trường Sa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410200" y="6248400"/>
            <a:ext cx="95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</a:rPr>
              <a:t>Cà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</a:rPr>
              <a:t> Mau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572000" y="5716588"/>
            <a:ext cx="127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</a:rPr>
              <a:t>Kiên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</a:rPr>
              <a:t>Giang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848600" y="4876800"/>
            <a:ext cx="1358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latin typeface="Times New Roman" pitchFamily="18" charset="0"/>
              </a:rPr>
              <a:t>Ninh Thuận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467600" y="525780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latin typeface="Times New Roman" pitchFamily="18" charset="0"/>
              </a:rPr>
              <a:t>Bình Thuận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086600" y="55626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latin typeface="Times New Roman" pitchFamily="18" charset="0"/>
              </a:rPr>
              <a:t>Vũng Tàu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705600" y="14478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660066"/>
                </a:solidFill>
                <a:latin typeface="Times New Roman" pitchFamily="18" charset="0"/>
              </a:rPr>
              <a:t>Hải Phòng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010400" y="1066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660066"/>
                </a:solidFill>
                <a:latin typeface="Times New Roman" pitchFamily="18" charset="0"/>
              </a:rPr>
              <a:t>Quảng Ninh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924800" y="2971800"/>
            <a:ext cx="113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Hoàng Sa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7" y="3686175"/>
            <a:ext cx="4076013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4117" y="6477000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Ngư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trường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Cà</a:t>
            </a:r>
            <a:r>
              <a:rPr lang="en-US" b="1" i="1" dirty="0" smtClean="0">
                <a:solidFill>
                  <a:srgbClr val="C00000"/>
                </a:solidFill>
              </a:rPr>
              <a:t> Mau – </a:t>
            </a:r>
            <a:r>
              <a:rPr lang="en-US" b="1" i="1" dirty="0" err="1" smtClean="0">
                <a:solidFill>
                  <a:srgbClr val="C00000"/>
                </a:solidFill>
              </a:rPr>
              <a:t>Kiên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Giang</a:t>
            </a:r>
            <a:endParaRPr lang="en-US" b="1" i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6" y="3706957"/>
            <a:ext cx="4076013" cy="268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6477000"/>
            <a:ext cx="5233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9" y="3706956"/>
            <a:ext cx="4114876" cy="277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0630" y="6430447"/>
            <a:ext cx="37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Ngư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Quảng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Ninh</a:t>
            </a:r>
            <a:r>
              <a:rPr lang="en-US" b="1" dirty="0" smtClean="0">
                <a:solidFill>
                  <a:srgbClr val="C00000"/>
                </a:solidFill>
              </a:rPr>
              <a:t> – </a:t>
            </a:r>
            <a:r>
              <a:rPr lang="en-US" b="1" dirty="0" err="1" smtClean="0">
                <a:solidFill>
                  <a:srgbClr val="C00000"/>
                </a:solidFill>
              </a:rPr>
              <a:t>Hải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Phòng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6" y="3632704"/>
            <a:ext cx="4152215" cy="284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70501" y="6488668"/>
            <a:ext cx="348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Ngư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Hoàng</a:t>
            </a:r>
            <a:r>
              <a:rPr lang="en-US" b="1" dirty="0" smtClean="0">
                <a:solidFill>
                  <a:srgbClr val="C00000"/>
                </a:solidFill>
              </a:rPr>
              <a:t> Sa – </a:t>
            </a:r>
            <a:r>
              <a:rPr lang="en-US" b="1" dirty="0" err="1" smtClean="0">
                <a:solidFill>
                  <a:srgbClr val="C00000"/>
                </a:solidFill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</a:rPr>
              <a:t> Sa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5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501" y="219670"/>
            <a:ext cx="7362349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HƯỚNG DẪN VỀ NHÀ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851" y="13716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BÀI.</a:t>
            </a:r>
          </a:p>
          <a:p>
            <a:pPr marL="285750" indent="-28575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BÀI TẬP SGK VÀ TẬP BẢN ĐỒ</a:t>
            </a:r>
          </a:p>
          <a:p>
            <a:pPr marL="285750" indent="-28575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 BỊ BÀI 10 (MANG THEO COMPA, THƯỚC, BÚT CHÌ…) LÀM BÀI THỰC HÀNH LẤY ĐIỂM.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55321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812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70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4781"/>
            <a:ext cx="4267200" cy="281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4005262"/>
            <a:ext cx="4267200" cy="277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981" y="34636"/>
            <a:ext cx="8894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" y="1219200"/>
            <a:ext cx="4170219" cy="250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1"/>
            <a:ext cx="4267200" cy="25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9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55321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812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2400" y="2656582"/>
            <a:ext cx="8953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(35%)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19883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050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5" name="Group 5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87191386"/>
              </p:ext>
            </p:extLst>
          </p:nvPr>
        </p:nvGraphicFramePr>
        <p:xfrm>
          <a:off x="381000" y="3124200"/>
          <a:ext cx="8458200" cy="1676400"/>
        </p:xfrm>
        <a:graphic>
          <a:graphicData uri="http://schemas.openxmlformats.org/drawingml/2006/table">
            <a:tbl>
              <a:tblPr/>
              <a:tblGrid>
                <a:gridCol w="2114550"/>
                <a:gridCol w="2114550"/>
                <a:gridCol w="2114550"/>
                <a:gridCol w="2114550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B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B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B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BA3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4733,0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11573,0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EA0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57"/>
          <p:cNvSpPr>
            <a:spLocks noChangeArrowheads="1"/>
          </p:cNvSpPr>
          <p:nvPr/>
        </p:nvSpPr>
        <p:spPr bwMode="auto">
          <a:xfrm>
            <a:off x="973229" y="2586335"/>
            <a:ext cx="72571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9.1.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2000 (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ha)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533400" y="5181600"/>
            <a:ext cx="8458199" cy="1676400"/>
          </a:xfrm>
          <a:prstGeom prst="wedgeEllipseCallout">
            <a:avLst>
              <a:gd name="adj1" fmla="val -43639"/>
              <a:gd name="adj2" fmla="val -72989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ý</a:t>
            </a:r>
            <a:r>
              <a:rPr lang="en-US" sz="4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rừng?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38200"/>
            <a:ext cx="42862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14387"/>
            <a:ext cx="41148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5760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695700"/>
            <a:ext cx="41148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4049" y="3276600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329559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3543" y="6480344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6489899"/>
            <a:ext cx="294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9; BÀI 9: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PHÁT TRIỂN VÀ PHÂN BỐ LÂM NGHIỆP, THỦY SẢN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255321"/>
            <a:ext cx="4127499" cy="608917"/>
            <a:chOff x="0" y="0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223" y="30223"/>
              <a:ext cx="4067053" cy="9714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600" b="1" u="sng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LÂM NGHIỆP:</a:t>
              </a:r>
              <a:endParaRPr lang="en-US" sz="36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1" y="1981200"/>
            <a:ext cx="3733800" cy="533400"/>
            <a:chOff x="3175" y="1516062"/>
            <a:chExt cx="4127499" cy="1031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175" y="1516062"/>
              <a:ext cx="4127499" cy="1031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398" y="1576506"/>
              <a:ext cx="4067053" cy="9714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000" b="1" u="sng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u="sng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2400" y="2656582"/>
            <a:ext cx="8953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(35%)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3733800"/>
            <a:ext cx="895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DT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11,6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6/10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4/10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3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504</TotalTime>
  <Words>1682</Words>
  <Application>Microsoft Office PowerPoint</Application>
  <PresentationFormat>On-screen Show (4:3)</PresentationFormat>
  <Paragraphs>176</Paragraphs>
  <Slides>35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Slipstream</vt:lpstr>
      <vt:lpstr>Clip</vt:lpstr>
      <vt:lpstr>PowerPoint Presentation</vt:lpstr>
      <vt:lpstr>KIỂM TRA BÀI CŨ</vt:lpstr>
      <vt:lpstr>TIẾT 9; BÀI 9: SỰ PHÁT TRIỂN VÀ PHÂN BỐ LÂM NGHIỆP, THỦY SẢN</vt:lpstr>
      <vt:lpstr>TIẾT 9; BÀI 9: SỰ PHÁT TRIỂN VÀ PHÂN BỐ LÂM NGHIỆP, THỦY SẢN</vt:lpstr>
      <vt:lpstr>PowerPoint Presentation</vt:lpstr>
      <vt:lpstr>TIẾT 9; BÀI 9: SỰ PHÁT TRIỂN VÀ PHÂN BỐ LÂM NGHIỆP, THỦY SẢN</vt:lpstr>
      <vt:lpstr>TIẾT 9; BÀI 9: SỰ PHÁT TRIỂN VÀ PHÂN BỐ LÂM NGHIỆP, THỦY SẢN</vt:lpstr>
      <vt:lpstr> Nêu ý nghĩa tài nguyên rừng?</vt:lpstr>
      <vt:lpstr>TIẾT 9; BÀI 9: SỰ PHÁT TRIỂN VÀ PHÂN BỐ LÂM NGHIỆP, THỦY SẢN</vt:lpstr>
      <vt:lpstr>TIẾT 9; BÀI 9: SỰ PHÁT TRIỂN VÀ PHÂN BỐ LÂM NGHIỆP, THỦY SẢN</vt:lpstr>
      <vt:lpstr>PowerPoint Presentation</vt:lpstr>
      <vt:lpstr>PowerPoint Presentation</vt:lpstr>
      <vt:lpstr>PowerPoint Presentation</vt:lpstr>
      <vt:lpstr>TIẾT 9; BÀI 9: SỰ PHÁT TRIỂN VÀ PHÂN BỐ LÂM NGHIỆP, THỦY SẢN</vt:lpstr>
      <vt:lpstr>PowerPoint Presentation</vt:lpstr>
      <vt:lpstr>PowerPoint Presentation</vt:lpstr>
      <vt:lpstr>TIẾT 9; BÀI 9: SỰ PHÁT TRIỂN VÀ PHÂN BỐ LÂM NGHIỆP, THỦY SẢN</vt:lpstr>
      <vt:lpstr>PowerPoint Presentation</vt:lpstr>
      <vt:lpstr>Rừng rất quý, là học sinh đang ngồi trên ghế nhà trường các em cần phải làm gì để bảo vệ rừng?</vt:lpstr>
      <vt:lpstr>TIẾT 9; BÀI 9: SỰ PHÁT TRIỂN VÀ PHÂN BỐ LÂM NGHIỆP, THỦY SẢN</vt:lpstr>
      <vt:lpstr>PowerPoint Presentation</vt:lpstr>
      <vt:lpstr>TIẾT 9; BÀI 9: SỰ PHÁT TRIỂN VÀ PHÂN BỐ LÂM NGHIỆP, THỦY SẢN</vt:lpstr>
      <vt:lpstr>PowerPoint Presentation</vt:lpstr>
      <vt:lpstr>TIẾT 9; BÀI 9: SỰ PHÁT TRIỂN VÀ PHÂN BỐ LÂM NGHIỆP, THỦY SẢN</vt:lpstr>
      <vt:lpstr>PowerPoint Presentation</vt:lpstr>
      <vt:lpstr>TIẾT 9; BÀI 9: SỰ PHÁT TRIỂN VÀ PHÂN BỐ LÂM NGHIỆP, THỦY SẢN</vt:lpstr>
      <vt:lpstr>TIẾT 9; BÀI 9: SỰ PHÁT TRIỂN VÀ PHÂN BỐ LÂM NGHIỆP, THỦY SẢN</vt:lpstr>
      <vt:lpstr>PowerPoint Presentation</vt:lpstr>
      <vt:lpstr>TIẾT 9; BÀI 9: SỰ PHÁT TRIỂN VÀ PHÂN BỐ LÂM NGHIỆP, THỦY SẢN</vt:lpstr>
      <vt:lpstr>PowerPoint Presentation</vt:lpstr>
      <vt:lpstr>TIẾT 9; BÀI 9: SỰ PHÁT TRIỂN VÀ PHÂN BỐ LÂM NGHIỆP, THỦY SẢN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120</cp:revision>
  <dcterms:created xsi:type="dcterms:W3CDTF">2014-09-14T15:22:36Z</dcterms:created>
  <dcterms:modified xsi:type="dcterms:W3CDTF">2021-09-02T10:51:34Z</dcterms:modified>
</cp:coreProperties>
</file>